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7" r:id="rId4"/>
    <p:sldId id="286" r:id="rId5"/>
    <p:sldId id="258" r:id="rId6"/>
    <p:sldId id="261" r:id="rId7"/>
    <p:sldId id="281" r:id="rId8"/>
    <p:sldId id="264" r:id="rId9"/>
    <p:sldId id="282" r:id="rId10"/>
    <p:sldId id="283" r:id="rId11"/>
    <p:sldId id="285" r:id="rId12"/>
    <p:sldId id="284" r:id="rId13"/>
    <p:sldId id="260" r:id="rId14"/>
    <p:sldId id="272" r:id="rId15"/>
    <p:sldId id="271" r:id="rId16"/>
    <p:sldId id="274" r:id="rId17"/>
    <p:sldId id="280" r:id="rId18"/>
    <p:sldId id="279" r:id="rId19"/>
    <p:sldId id="275" r:id="rId20"/>
    <p:sldId id="270" r:id="rId21"/>
    <p:sldId id="277" r:id="rId22"/>
    <p:sldId id="276" r:id="rId23"/>
    <p:sldId id="263" r:id="rId24"/>
    <p:sldId id="278" r:id="rId25"/>
    <p:sldId id="268" r:id="rId26"/>
    <p:sldId id="259" r:id="rId27"/>
    <p:sldId id="265" r:id="rId28"/>
    <p:sldId id="269" r:id="rId29"/>
    <p:sldId id="262" r:id="rId30"/>
    <p:sldId id="266" r:id="rId31"/>
    <p:sldId id="273" r:id="rId32"/>
    <p:sldId id="28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png>
</file>

<file path=ppt/media/image12.jpeg>
</file>

<file path=ppt/media/image13.png>
</file>

<file path=ppt/media/image14.gif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-5019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955249" y="5001994"/>
            <a:ext cx="5069337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71414" y="5785023"/>
            <a:ext cx="5069337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955249" y="5001994"/>
            <a:ext cx="5069337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71414" y="5785023"/>
            <a:ext cx="5069337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394F6774-ADC0-4609-8A80-1566E4A99213}" type="datetimeFigureOut">
              <a:rPr lang="en-US" smtClean="0"/>
              <a:pPr/>
              <a:t>2/16/2020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95A1FCE1-F9ED-47FF-819D-66DF0B796D3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55FCA-9A8A-4D17-98B0-0222FFA8EA1C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048000" y="233838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atin typeface="Bahnschrift" panose="020B0502040204020203" pitchFamily="34" charset="0"/>
              </a:rPr>
              <a:t>Style Transfer for Anime Sketches with Enhanced Residual U-net and Auxiliary Classifier GAN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564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173801-BA8B-4FB7-B584-EEF962847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069" y="1308877"/>
            <a:ext cx="8030817" cy="481397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A1F87E0-EA7E-446B-A246-D87B49C0D693}"/>
              </a:ext>
            </a:extLst>
          </p:cNvPr>
          <p:cNvSpPr/>
          <p:nvPr/>
        </p:nvSpPr>
        <p:spPr>
          <a:xfrm>
            <a:off x="4363635" y="636102"/>
            <a:ext cx="383415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3x3 Convolution + </a:t>
            </a:r>
            <a:r>
              <a:rPr lang="en-US" sz="2000" dirty="0" err="1"/>
              <a:t>ReLu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69115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778571-10EF-48E0-AB7C-AF2FC990C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1733" y="1194148"/>
            <a:ext cx="8768122" cy="49045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F0B70C-1F02-44D0-B195-F3AEFD576C3F}"/>
              </a:ext>
            </a:extLst>
          </p:cNvPr>
          <p:cNvSpPr txBox="1"/>
          <p:nvPr/>
        </p:nvSpPr>
        <p:spPr>
          <a:xfrm>
            <a:off x="4468633" y="390017"/>
            <a:ext cx="24092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2x2 </a:t>
            </a:r>
            <a:r>
              <a:rPr lang="en-US" sz="2000" dirty="0"/>
              <a:t>Max</a:t>
            </a:r>
            <a:r>
              <a:rPr lang="en-US" dirty="0"/>
              <a:t> Pooling</a:t>
            </a:r>
          </a:p>
        </p:txBody>
      </p:sp>
    </p:spTree>
    <p:extLst>
      <p:ext uri="{BB962C8B-B14F-4D97-AF65-F5344CB8AC3E}">
        <p14:creationId xmlns:p14="http://schemas.microsoft.com/office/powerpoint/2010/main" val="203455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F78533-94DE-45D5-A640-128AC9176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717" y="1179085"/>
            <a:ext cx="7144297" cy="42118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F32B9B0-7398-4B3F-806C-E2A6B00D46DD}"/>
              </a:ext>
            </a:extLst>
          </p:cNvPr>
          <p:cNvSpPr/>
          <p:nvPr/>
        </p:nvSpPr>
        <p:spPr>
          <a:xfrm>
            <a:off x="4610127" y="493183"/>
            <a:ext cx="29674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2x2 Up </a:t>
            </a:r>
            <a:r>
              <a:rPr lang="en-US" sz="2400" dirty="0" err="1"/>
              <a:t>Convlolution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60416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D1C9C8-A339-44B5-B1C0-8FD8C5BA29D5}"/>
              </a:ext>
            </a:extLst>
          </p:cNvPr>
          <p:cNvSpPr txBox="1"/>
          <p:nvPr/>
        </p:nvSpPr>
        <p:spPr>
          <a:xfrm>
            <a:off x="5025225" y="2751151"/>
            <a:ext cx="21854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/>
              <a:t>GAN</a:t>
            </a:r>
          </a:p>
        </p:txBody>
      </p:sp>
    </p:spTree>
    <p:extLst>
      <p:ext uri="{BB962C8B-B14F-4D97-AF65-F5344CB8AC3E}">
        <p14:creationId xmlns:p14="http://schemas.microsoft.com/office/powerpoint/2010/main" val="1525900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87703" y="984259"/>
            <a:ext cx="9052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accent3">
                    <a:lumMod val="75000"/>
                  </a:schemeClr>
                </a:solidFill>
                <a:latin typeface="BrightonBold" pitchFamily="2" charset="0"/>
                <a:cs typeface="Times New Roman" pitchFamily="18" charset="0"/>
              </a:rPr>
              <a:t>Generative Adversarial Networks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37034" y="2113343"/>
            <a:ext cx="5456943" cy="193899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/>
              <a:t>Created in 2014 by Ian Goodfellow</a:t>
            </a:r>
          </a:p>
          <a:p>
            <a:endParaRPr lang="en-US" sz="2400" dirty="0"/>
          </a:p>
          <a:p>
            <a:r>
              <a:rPr lang="en-US" sz="2400" dirty="0"/>
              <a:t>Semi-supervised learning</a:t>
            </a:r>
          </a:p>
          <a:p>
            <a:endParaRPr lang="en-US" sz="2400" dirty="0"/>
          </a:p>
          <a:p>
            <a:r>
              <a:rPr lang="en-US" sz="2400" dirty="0"/>
              <a:t>Used in Image / audio synthesis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409406" y="2455817"/>
            <a:ext cx="508145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Why is it Adversarial ?</a:t>
            </a:r>
          </a:p>
        </p:txBody>
      </p:sp>
    </p:spTree>
    <p:extLst>
      <p:ext uri="{BB962C8B-B14F-4D97-AF65-F5344CB8AC3E}">
        <p14:creationId xmlns:p14="http://schemas.microsoft.com/office/powerpoint/2010/main" val="15259003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431072"/>
            <a:ext cx="1129937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2 components :</a:t>
            </a:r>
          </a:p>
          <a:p>
            <a:endParaRPr lang="en-US" sz="3200" dirty="0">
              <a:solidFill>
                <a:srgbClr val="CC660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3200" dirty="0">
                <a:solidFill>
                  <a:srgbClr val="CC6600"/>
                </a:solidFill>
                <a:latin typeface="Times New Roman" pitchFamily="18" charset="0"/>
                <a:cs typeface="Times New Roman" pitchFamily="18" charset="0"/>
              </a:rPr>
              <a:t>  Generator : </a:t>
            </a:r>
            <a:r>
              <a:rPr lang="en-US" sz="3200" dirty="0">
                <a:solidFill>
                  <a:schemeClr val="accent4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Replicate real data to produce fake data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solidFill>
                  <a:srgbClr val="CC6600"/>
                </a:solidFill>
                <a:latin typeface="Times New Roman" pitchFamily="18" charset="0"/>
                <a:cs typeface="Times New Roman" pitchFamily="18" charset="0"/>
              </a:rPr>
              <a:t>  Discriminator : 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Distinguishes real data from fake data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136469" y="1149531"/>
            <a:ext cx="825277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Steps to train a GAN :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Define the problem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Define GAN Architecture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Train Discriminator to distinguish “real” </a:t>
            </a:r>
            <a:r>
              <a:rPr lang="en-US" sz="2800" dirty="0" err="1">
                <a:latin typeface="Times New Roman" pitchFamily="18" charset="0"/>
                <a:cs typeface="Times New Roman" pitchFamily="18" charset="0"/>
              </a:rPr>
              <a:t>vs</a:t>
            </a: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 “fake” data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Train Generator synthesize data</a:t>
            </a:r>
          </a:p>
          <a:p>
            <a:pPr>
              <a:buFont typeface="Arial" pitchFamily="34" charset="0"/>
              <a:buChar char="•"/>
            </a:pPr>
            <a:r>
              <a:rPr lang="en-US" sz="2800" dirty="0">
                <a:latin typeface="Times New Roman" pitchFamily="18" charset="0"/>
                <a:cs typeface="Times New Roman" pitchFamily="18" charset="0"/>
              </a:rPr>
              <a:t>Repeat steps 3 and 4 for N times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93177" y="418012"/>
            <a:ext cx="25811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Loss Function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83327" y="1541417"/>
            <a:ext cx="71865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                                 Discriminator is a binary classifier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21577" y="2390503"/>
            <a:ext cx="588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    Cross Entropy Loss : </a:t>
            </a:r>
          </a:p>
          <a:p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	H(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p,q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)= -  p log(q) – ( 1-p ) log( 1-q 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22469" y="3892731"/>
            <a:ext cx="495840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Half sample from real dataset :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x~p_data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Half sample from fake dataset : </a:t>
            </a:r>
            <a:r>
              <a:rPr lang="en-US" sz="2000" dirty="0" err="1">
                <a:latin typeface="Times New Roman" pitchFamily="18" charset="0"/>
                <a:cs typeface="Times New Roman" pitchFamily="18" charset="0"/>
              </a:rPr>
              <a:t>x~p_generator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D(x) : Predicted output of Discriminator 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	If D(x) = 0 , data is fake </a:t>
            </a:r>
          </a:p>
          <a:p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Or	if D(x) = 1 , data is real </a:t>
            </a:r>
          </a:p>
          <a:p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48640" y="431072"/>
            <a:ext cx="1129937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Types of GAN :</a:t>
            </a:r>
          </a:p>
          <a:p>
            <a:endParaRPr lang="en-US" sz="3200" dirty="0">
              <a:solidFill>
                <a:srgbClr val="CC6600"/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3200" dirty="0">
                <a:solidFill>
                  <a:srgbClr val="CC6600"/>
                </a:solidFill>
                <a:latin typeface="Times New Roman" pitchFamily="18" charset="0"/>
                <a:cs typeface="Times New Roman" pitchFamily="18" charset="0"/>
              </a:rPr>
              <a:t>  Conditional GAN</a:t>
            </a:r>
            <a:endParaRPr lang="en-US" sz="3200" dirty="0">
              <a:solidFill>
                <a:schemeClr val="accent4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>
              <a:buFont typeface="Arial" pitchFamily="34" charset="0"/>
              <a:buChar char="•"/>
            </a:pPr>
            <a:r>
              <a:rPr lang="en-US" sz="3200" dirty="0">
                <a:solidFill>
                  <a:srgbClr val="CC6600"/>
                </a:solidFill>
                <a:latin typeface="Times New Roman" pitchFamily="18" charset="0"/>
                <a:cs typeface="Times New Roman" pitchFamily="18" charset="0"/>
              </a:rPr>
              <a:t>  Deep </a:t>
            </a:r>
            <a:r>
              <a:rPr lang="en-US" sz="3200" dirty="0" err="1">
                <a:solidFill>
                  <a:srgbClr val="CC6600"/>
                </a:solidFill>
                <a:latin typeface="Times New Roman" pitchFamily="18" charset="0"/>
                <a:cs typeface="Times New Roman" pitchFamily="18" charset="0"/>
              </a:rPr>
              <a:t>Convolutional</a:t>
            </a:r>
            <a:r>
              <a:rPr lang="en-US" sz="3200" dirty="0">
                <a:solidFill>
                  <a:srgbClr val="CC6600"/>
                </a:solidFill>
                <a:latin typeface="Times New Roman" pitchFamily="18" charset="0"/>
                <a:cs typeface="Times New Roman" pitchFamily="18" charset="0"/>
              </a:rPr>
              <a:t> GAN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solidFill>
                  <a:srgbClr val="CC6600"/>
                </a:solidFill>
                <a:latin typeface="Times New Roman" pitchFamily="18" charset="0"/>
                <a:cs typeface="Times New Roman" pitchFamily="18" charset="0"/>
              </a:rPr>
              <a:t>  Info GAN</a:t>
            </a:r>
          </a:p>
          <a:p>
            <a:pPr>
              <a:buFont typeface="Arial" pitchFamily="34" charset="0"/>
              <a:buChar char="•"/>
            </a:pPr>
            <a:r>
              <a:rPr lang="en-US" sz="3200" dirty="0">
                <a:solidFill>
                  <a:srgbClr val="CC6600"/>
                </a:solidFill>
                <a:latin typeface="Times New Roman" pitchFamily="18" charset="0"/>
                <a:cs typeface="Times New Roman" pitchFamily="18" charset="0"/>
              </a:rPr>
              <a:t>  Wasserstein GAN</a:t>
            </a:r>
            <a:endParaRPr lang="en-US" sz="3200" dirty="0">
              <a:solidFill>
                <a:schemeClr val="accent1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A0A51D-CE82-401E-90D5-A2F12DFF6445}"/>
              </a:ext>
            </a:extLst>
          </p:cNvPr>
          <p:cNvSpPr txBox="1"/>
          <p:nvPr/>
        </p:nvSpPr>
        <p:spPr>
          <a:xfrm>
            <a:off x="4015409" y="2258171"/>
            <a:ext cx="7911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Group Members:-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Ayesha Khatun Rima(011 163 117)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Farhana </a:t>
            </a:r>
            <a:r>
              <a:rPr lang="en-US" dirty="0" err="1"/>
              <a:t>Meem</a:t>
            </a:r>
            <a:r>
              <a:rPr lang="en-US" dirty="0"/>
              <a:t> (011 171 031 )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A.B.M. Naveed Hossain(011 163 125)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Noibedya Narayan Ray(011 163 101)</a:t>
            </a:r>
          </a:p>
        </p:txBody>
      </p:sp>
    </p:spTree>
    <p:extLst>
      <p:ext uri="{BB962C8B-B14F-4D97-AF65-F5344CB8AC3E}">
        <p14:creationId xmlns:p14="http://schemas.microsoft.com/office/powerpoint/2010/main" val="3045610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D1C9C8-A339-44B5-B1C0-8FD8C5BA29D5}"/>
              </a:ext>
            </a:extLst>
          </p:cNvPr>
          <p:cNvSpPr txBox="1"/>
          <p:nvPr/>
        </p:nvSpPr>
        <p:spPr>
          <a:xfrm>
            <a:off x="5025225" y="2751151"/>
            <a:ext cx="24221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CGAN</a:t>
            </a:r>
          </a:p>
        </p:txBody>
      </p:sp>
    </p:spTree>
    <p:extLst>
      <p:ext uri="{BB962C8B-B14F-4D97-AF65-F5344CB8AC3E}">
        <p14:creationId xmlns:p14="http://schemas.microsoft.com/office/powerpoint/2010/main" val="1525900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anvscga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652" y="2538478"/>
            <a:ext cx="5543686" cy="357657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52651" y="287383"/>
            <a:ext cx="42514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3">
                    <a:lumMod val="75000"/>
                  </a:schemeClr>
                </a:solidFill>
                <a:latin typeface="BrightonBold" pitchFamily="2" charset="0"/>
              </a:rPr>
              <a:t>Conditional GAN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18012" y="1449977"/>
            <a:ext cx="6688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/>
              <a:t>Input : Condition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/>
              <a:t>Output : Specific types of output will be generated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545874" y="1567543"/>
            <a:ext cx="1685109" cy="914400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676502" y="1724297"/>
            <a:ext cx="12955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GAN</a:t>
            </a:r>
          </a:p>
          <a:p>
            <a:r>
              <a:rPr lang="en-US" dirty="0"/>
              <a:t>Generator</a:t>
            </a:r>
          </a:p>
        </p:txBody>
      </p:sp>
      <p:cxnSp>
        <p:nvCxnSpPr>
          <p:cNvPr id="5" name="Straight Arrow Connector 4"/>
          <p:cNvCxnSpPr>
            <a:endCxn id="2" idx="1"/>
          </p:cNvCxnSpPr>
          <p:nvPr/>
        </p:nvCxnSpPr>
        <p:spPr>
          <a:xfrm>
            <a:off x="3017520" y="2024743"/>
            <a:ext cx="1528354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" idx="3"/>
          </p:cNvCxnSpPr>
          <p:nvPr/>
        </p:nvCxnSpPr>
        <p:spPr>
          <a:xfrm>
            <a:off x="6230983" y="2024743"/>
            <a:ext cx="1188720" cy="26126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332411" y="1554480"/>
            <a:ext cx="12907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Randomly</a:t>
            </a:r>
          </a:p>
          <a:p>
            <a:pPr algn="ctr"/>
            <a:r>
              <a:rPr lang="en-US" dirty="0"/>
              <a:t>Sampled</a:t>
            </a:r>
          </a:p>
          <a:p>
            <a:pPr algn="ctr"/>
            <a:r>
              <a:rPr lang="en-US" dirty="0"/>
              <a:t>Data</a:t>
            </a:r>
          </a:p>
        </p:txBody>
      </p:sp>
      <p:pic>
        <p:nvPicPr>
          <p:cNvPr id="23" name="Picture 22" descr="six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249" y="1492753"/>
            <a:ext cx="893173" cy="933772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4441371" y="3814355"/>
            <a:ext cx="1946365" cy="12801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1271452" y="3450660"/>
            <a:ext cx="16154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Randomly</a:t>
            </a:r>
          </a:p>
          <a:p>
            <a:pPr algn="ctr"/>
            <a:r>
              <a:rPr lang="en-US" dirty="0"/>
              <a:t>Sampled</a:t>
            </a:r>
          </a:p>
          <a:p>
            <a:pPr algn="ctr"/>
            <a:r>
              <a:rPr lang="en-US" dirty="0"/>
              <a:t>Data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2895600" y="4032069"/>
            <a:ext cx="1528354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921726" y="4868092"/>
            <a:ext cx="1528354" cy="1588"/>
          </a:xfrm>
          <a:prstGeom prst="straightConnector1">
            <a:avLst/>
          </a:prstGeom>
          <a:ln w="571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435634" y="4332514"/>
            <a:ext cx="1188720" cy="26126"/>
          </a:xfrm>
          <a:prstGeom prst="straightConnector1">
            <a:avLst/>
          </a:prstGeom>
          <a:ln w="57150">
            <a:solidFill>
              <a:schemeClr val="accent4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907178" y="4572000"/>
            <a:ext cx="4122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</a:t>
            </a:r>
            <a:endParaRPr lang="en-US" dirty="0"/>
          </a:p>
        </p:txBody>
      </p:sp>
      <p:pic>
        <p:nvPicPr>
          <p:cNvPr id="30" name="Picture 29" descr="tw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339" y="3968794"/>
            <a:ext cx="930600" cy="8514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3187337" y="287383"/>
            <a:ext cx="44342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3">
                    <a:lumMod val="75000"/>
                  </a:schemeClr>
                </a:solidFill>
              </a:rPr>
              <a:t>Generate a random digit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715691" y="4062549"/>
            <a:ext cx="12955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CGAN</a:t>
            </a:r>
          </a:p>
          <a:p>
            <a:pPr algn="ctr"/>
            <a:r>
              <a:rPr lang="en-US" dirty="0"/>
              <a:t>Generator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16D7ED-FE79-4D9F-8E41-602A191C1F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49" y="2651362"/>
            <a:ext cx="4949273" cy="17817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D77C50-023C-40E3-ABE5-A50155CC73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833" y="1905000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1911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ownloa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566" y="2188647"/>
            <a:ext cx="7133945" cy="2396416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CD1AD2C-A53E-406F-B049-47EDBBF19E4D}"/>
              </a:ext>
            </a:extLst>
          </p:cNvPr>
          <p:cNvSpPr/>
          <p:nvPr/>
        </p:nvSpPr>
        <p:spPr>
          <a:xfrm>
            <a:off x="3048000" y="2474893"/>
            <a:ext cx="6096000" cy="190821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NimbusRomNo9L-Medi"/>
              </a:rPr>
              <a:t>                           Methods</a:t>
            </a:r>
          </a:p>
          <a:p>
            <a:r>
              <a:rPr lang="en-US" dirty="0">
                <a:latin typeface="NimbusRomNo9L-Regu"/>
              </a:rPr>
              <a:t>We combine an enhanced residual U-net generator and</a:t>
            </a:r>
          </a:p>
          <a:p>
            <a:r>
              <a:rPr lang="en-US" dirty="0">
                <a:latin typeface="NimbusRomNo9L-Regu"/>
              </a:rPr>
              <a:t>an auxiliary classifier discriminator as our adversarial network.</a:t>
            </a:r>
          </a:p>
          <a:p>
            <a:r>
              <a:rPr lang="en-US" dirty="0">
                <a:latin typeface="NimbusRomNo9L-Regu"/>
              </a:rPr>
              <a:t>We feed the generator with sketch maps and style</a:t>
            </a:r>
          </a:p>
          <a:p>
            <a:r>
              <a:rPr lang="en-US" dirty="0">
                <a:latin typeface="NimbusRomNo9L-Regu"/>
              </a:rPr>
              <a:t>maps. Our discriminator can tell whether its input is real or</a:t>
            </a:r>
          </a:p>
          <a:p>
            <a:r>
              <a:rPr lang="en-US" dirty="0">
                <a:latin typeface="NimbusRomNo9L-Regu"/>
              </a:rPr>
              <a:t>fake, and classify corresponding style simultaneously.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5083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0520F5-E096-4A3A-8A4C-009B572E2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037" y="1833448"/>
            <a:ext cx="7862184" cy="651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2693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style transfer anime">
            <a:extLst>
              <a:ext uri="{FF2B5EF4-FFF2-40B4-BE49-F238E27FC236}">
                <a16:creationId xmlns:a16="http://schemas.microsoft.com/office/drawing/2014/main" id="{FC2ED9FA-D8C0-4446-8EDC-0E7F73EF3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5859" y="0"/>
            <a:ext cx="76057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8817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 result for style transfer anime">
            <a:extLst>
              <a:ext uri="{FF2B5EF4-FFF2-40B4-BE49-F238E27FC236}">
                <a16:creationId xmlns:a16="http://schemas.microsoft.com/office/drawing/2014/main" id="{1BBB6A25-458D-42A7-8612-3DB06BAAD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3338"/>
            <a:ext cx="11430000" cy="679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18727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style transfer anime">
            <a:extLst>
              <a:ext uri="{FF2B5EF4-FFF2-40B4-BE49-F238E27FC236}">
                <a16:creationId xmlns:a16="http://schemas.microsoft.com/office/drawing/2014/main" id="{C58E902F-B9AE-4056-831D-3DB161841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2621" y="301895"/>
            <a:ext cx="4753126" cy="6436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068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C804FC-1281-4ACA-94EA-8ED1057F56C3}"/>
              </a:ext>
            </a:extLst>
          </p:cNvPr>
          <p:cNvSpPr txBox="1"/>
          <p:nvPr/>
        </p:nvSpPr>
        <p:spPr>
          <a:xfrm>
            <a:off x="4182386" y="2727297"/>
            <a:ext cx="44576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/>
              <a:t>Introduction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A2775A-5F7F-491F-8338-63C58F903CE9}"/>
              </a:ext>
            </a:extLst>
          </p:cNvPr>
          <p:cNvSpPr txBox="1"/>
          <p:nvPr/>
        </p:nvSpPr>
        <p:spPr>
          <a:xfrm>
            <a:off x="5335325" y="4412974"/>
            <a:ext cx="13917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Purpose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Motives</a:t>
            </a:r>
          </a:p>
        </p:txBody>
      </p:sp>
    </p:spTree>
    <p:extLst>
      <p:ext uri="{BB962C8B-B14F-4D97-AF65-F5344CB8AC3E}">
        <p14:creationId xmlns:p14="http://schemas.microsoft.com/office/powerpoint/2010/main" val="38441017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F29B16-2A06-4A7C-91DC-CCF637FFBF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434" y="1020749"/>
            <a:ext cx="6992561" cy="360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1245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501396-21A3-415D-A623-F6C92920AC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098" y="463829"/>
            <a:ext cx="9392194" cy="563652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E8B583-1A0B-425B-B00A-8AB008D3B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3117" y="214685"/>
            <a:ext cx="4377520" cy="61920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4A005E-CE20-4A4C-8A66-DE8642AE57A3}"/>
              </a:ext>
            </a:extLst>
          </p:cNvPr>
          <p:cNvSpPr txBox="1"/>
          <p:nvPr/>
        </p:nvSpPr>
        <p:spPr>
          <a:xfrm>
            <a:off x="572493" y="333955"/>
            <a:ext cx="26557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313152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D0E1C7-58E1-425F-B652-893A78E9D13D}"/>
              </a:ext>
            </a:extLst>
          </p:cNvPr>
          <p:cNvSpPr/>
          <p:nvPr/>
        </p:nvSpPr>
        <p:spPr>
          <a:xfrm>
            <a:off x="2655736" y="1144989"/>
            <a:ext cx="8317064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latin typeface="NimbusRomNo9L-Medi"/>
              </a:rPr>
              <a:t>Our contributions are</a:t>
            </a:r>
            <a:r>
              <a:rPr lang="en-US" sz="3200" dirty="0">
                <a:latin typeface="NimbusRomNo9L-Regu"/>
              </a:rPr>
              <a:t>:</a:t>
            </a:r>
          </a:p>
          <a:p>
            <a:endParaRPr lang="en-US" sz="3200" dirty="0">
              <a:latin typeface="NimbusRomNo9L-Regu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MSY10"/>
              </a:rPr>
              <a:t> </a:t>
            </a:r>
            <a:r>
              <a:rPr lang="en-US" sz="2400" dirty="0">
                <a:latin typeface="NimbusRomNo9L-Regu"/>
              </a:rPr>
              <a:t>A feed-forward network to apply the style of a painting to a         sketch.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MSY10"/>
              </a:rPr>
              <a:t> </a:t>
            </a:r>
            <a:r>
              <a:rPr lang="en-US" sz="2400" dirty="0">
                <a:latin typeface="NimbusRomNo9L-Regu"/>
              </a:rPr>
              <a:t>An enhanced residual U-net capable of handling paired</a:t>
            </a:r>
          </a:p>
          <a:p>
            <a:r>
              <a:rPr lang="en-US" sz="2400" dirty="0">
                <a:latin typeface="NimbusRomNo9L-Regu"/>
              </a:rPr>
              <a:t>     images with unbalanced information quantity.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MSY10"/>
              </a:rPr>
              <a:t> </a:t>
            </a:r>
            <a:r>
              <a:rPr lang="en-US" sz="2400" dirty="0">
                <a:latin typeface="NimbusRomNo9L-Regu"/>
              </a:rPr>
              <a:t>An effective way to train residual U-net with two additional</a:t>
            </a:r>
          </a:p>
          <a:p>
            <a:r>
              <a:rPr lang="en-US" sz="2400" dirty="0">
                <a:latin typeface="NimbusRomNo9L-Regu"/>
              </a:rPr>
              <a:t>     loss.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MSY10"/>
              </a:rPr>
              <a:t> </a:t>
            </a:r>
            <a:r>
              <a:rPr lang="en-US" sz="2400" dirty="0">
                <a:latin typeface="NimbusRomNo9L-Regu"/>
              </a:rPr>
              <a:t>A discriminator modified from AC-GAN suitable to</a:t>
            </a:r>
          </a:p>
          <a:p>
            <a:r>
              <a:rPr lang="en-US" sz="2400" dirty="0">
                <a:latin typeface="NimbusRomNo9L-Regu"/>
              </a:rPr>
              <a:t>     deal with paintings of different style.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42000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CFE020-4964-4666-9563-9A0995529028}"/>
              </a:ext>
            </a:extLst>
          </p:cNvPr>
          <p:cNvSpPr txBox="1"/>
          <p:nvPr/>
        </p:nvSpPr>
        <p:spPr>
          <a:xfrm>
            <a:off x="4431526" y="2560320"/>
            <a:ext cx="70130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U-Net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400" dirty="0"/>
              <a:t>AC-GAN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28854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D1C9C8-A339-44B5-B1C0-8FD8C5BA29D5}"/>
              </a:ext>
            </a:extLst>
          </p:cNvPr>
          <p:cNvSpPr txBox="1"/>
          <p:nvPr/>
        </p:nvSpPr>
        <p:spPr>
          <a:xfrm>
            <a:off x="4484536" y="1717482"/>
            <a:ext cx="245625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/>
              <a:t>U-Net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FE926D-6BE4-4767-A514-708A96F18969}"/>
              </a:ext>
            </a:extLst>
          </p:cNvPr>
          <p:cNvSpPr txBox="1"/>
          <p:nvPr/>
        </p:nvSpPr>
        <p:spPr>
          <a:xfrm>
            <a:off x="3821980" y="3617843"/>
            <a:ext cx="45480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 Segmentation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CNN(Cumulative Neural Networking)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101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294190-5E60-40E0-8A88-3EA7660E87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636" y="1588112"/>
            <a:ext cx="7174728" cy="42216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4F4A1E-C2D9-469C-9823-15E26FC48219}"/>
              </a:ext>
            </a:extLst>
          </p:cNvPr>
          <p:cNvSpPr txBox="1"/>
          <p:nvPr/>
        </p:nvSpPr>
        <p:spPr>
          <a:xfrm>
            <a:off x="3108960" y="696637"/>
            <a:ext cx="5727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BioMedical</a:t>
            </a:r>
            <a:r>
              <a:rPr lang="en-US" sz="2800" dirty="0"/>
              <a:t> Image Segmentation</a:t>
            </a:r>
          </a:p>
        </p:txBody>
      </p:sp>
    </p:spTree>
    <p:extLst>
      <p:ext uri="{BB962C8B-B14F-4D97-AF65-F5344CB8AC3E}">
        <p14:creationId xmlns:p14="http://schemas.microsoft.com/office/powerpoint/2010/main" val="794808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unet">
            <a:extLst>
              <a:ext uri="{FF2B5EF4-FFF2-40B4-BE49-F238E27FC236}">
                <a16:creationId xmlns:a16="http://schemas.microsoft.com/office/drawing/2014/main" id="{6D0F8E8F-81F6-40F0-B322-DD0B78B51D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764" y="1196271"/>
            <a:ext cx="7623588" cy="497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9591975-F8AE-45AF-9D96-6E46E3E6A96D}"/>
              </a:ext>
            </a:extLst>
          </p:cNvPr>
          <p:cNvSpPr txBox="1"/>
          <p:nvPr/>
        </p:nvSpPr>
        <p:spPr>
          <a:xfrm>
            <a:off x="4088684" y="562756"/>
            <a:ext cx="34868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U-Net Architecture</a:t>
            </a:r>
          </a:p>
        </p:txBody>
      </p:sp>
    </p:spTree>
    <p:extLst>
      <p:ext uri="{BB962C8B-B14F-4D97-AF65-F5344CB8AC3E}">
        <p14:creationId xmlns:p14="http://schemas.microsoft.com/office/powerpoint/2010/main" val="24713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FE7F01-01F7-44EE-A9F0-4EE942A89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938" y="1614588"/>
            <a:ext cx="6886212" cy="448406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EB086BE-9985-4765-BDBF-78F47DF9B391}"/>
              </a:ext>
            </a:extLst>
          </p:cNvPr>
          <p:cNvSpPr/>
          <p:nvPr/>
        </p:nvSpPr>
        <p:spPr>
          <a:xfrm>
            <a:off x="4435198" y="687788"/>
            <a:ext cx="34868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U-Net Architecture</a:t>
            </a:r>
          </a:p>
        </p:txBody>
      </p:sp>
    </p:spTree>
    <p:extLst>
      <p:ext uri="{BB962C8B-B14F-4D97-AF65-F5344CB8AC3E}">
        <p14:creationId xmlns:p14="http://schemas.microsoft.com/office/powerpoint/2010/main" val="21474674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350</TotalTime>
  <Words>418</Words>
  <Application>Microsoft Office PowerPoint</Application>
  <PresentationFormat>Widescreen</PresentationFormat>
  <Paragraphs>85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5" baseType="lpstr">
      <vt:lpstr>Arial</vt:lpstr>
      <vt:lpstr>Bahnschrift</vt:lpstr>
      <vt:lpstr>BrightonBold</vt:lpstr>
      <vt:lpstr>CMSY10</vt:lpstr>
      <vt:lpstr>Lucida Sans Unicode</vt:lpstr>
      <vt:lpstr>NimbusRomNo9L-Medi</vt:lpstr>
      <vt:lpstr>NimbusRomNo9L-Regu</vt:lpstr>
      <vt:lpstr>Times New Roman</vt:lpstr>
      <vt:lpstr>Verdana</vt:lpstr>
      <vt:lpstr>Wingdings</vt:lpstr>
      <vt:lpstr>Wingdings 2</vt:lpstr>
      <vt:lpstr>Wingdings 3</vt:lpstr>
      <vt:lpstr>Concourse</vt:lpstr>
      <vt:lpstr>Style Transfer for Anime Sketches with Enhanced Residual U-net and Auxiliary Classifier GAN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Style Transfer for Anime Sketches with Enhanced Residual U-net and Auxiliary Classifier GAN</dc:title>
  <dc:creator>Noibedya Narayan Ray</dc:creator>
  <cp:lastModifiedBy>Noibedya Narayan Ray</cp:lastModifiedBy>
  <cp:revision>31</cp:revision>
  <dcterms:created xsi:type="dcterms:W3CDTF">2020-02-02T05:16:00Z</dcterms:created>
  <dcterms:modified xsi:type="dcterms:W3CDTF">2020-02-16T05:39:32Z</dcterms:modified>
</cp:coreProperties>
</file>

<file path=docProps/thumbnail.jpeg>
</file>